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handoutMasterIdLst>
    <p:handoutMasterId r:id="rId27"/>
  </p:handoutMasterIdLst>
  <p:sldIdLst>
    <p:sldId id="275" r:id="rId2"/>
    <p:sldId id="263" r:id="rId3"/>
    <p:sldId id="264" r:id="rId4"/>
    <p:sldId id="270" r:id="rId5"/>
    <p:sldId id="276" r:id="rId6"/>
    <p:sldId id="271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72" r:id="rId16"/>
    <p:sldId id="274" r:id="rId17"/>
    <p:sldId id="288" r:id="rId18"/>
    <p:sldId id="289" r:id="rId19"/>
    <p:sldId id="290" r:id="rId20"/>
    <p:sldId id="291" r:id="rId21"/>
    <p:sldId id="292" r:id="rId22"/>
    <p:sldId id="297" r:id="rId23"/>
    <p:sldId id="299" r:id="rId24"/>
    <p:sldId id="30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2FE8E-EA58-41A5-A525-73797C0FA293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1D831-55F6-49E9-B948-9C8FB8471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AF8BE-5995-4F68-81B0-B82B45A3E36A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A831C-83C5-4EDE-B196-97812CEDFF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BCE9A-A4C2-4A58-814F-B1103C0B1863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smtClean="0"/>
              <a:t>Этот слайд исключить из выдачи!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DA194-3EBD-4178-BD94-03DB2962A28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599DE-5FC6-4C38-A6C5-75AD21D32762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0CDB8-3CF7-4B7A-9DFE-895920746208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202D5-14D8-4BBA-8437-E137DAB68BB4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0C687-B824-47A4-A787-E48CDAE9AF4B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Лекция 2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1E8EA-B5E4-4076-8439-8AE925811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EFE8FF-28EE-48F2-8540-5241972B5DC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B71F8C-0083-4165-84E2-0E4C12F1A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 smtClean="0"/>
              <a:t>Программа</a:t>
            </a:r>
          </a:p>
          <a:p>
            <a:r>
              <a:rPr lang="ru-RU" sz="2800" b="1" dirty="0" smtClean="0"/>
              <a:t> «Социальные услуги НКО населению»,</a:t>
            </a:r>
          </a:p>
          <a:p>
            <a:r>
              <a:rPr lang="ru-RU" sz="2000" b="1" dirty="0" smtClean="0"/>
              <a:t>поддержана Министерством экономического развития РФ</a:t>
            </a:r>
          </a:p>
          <a:p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05800" cy="1981200"/>
          </a:xfrm>
        </p:spPr>
        <p:txBody>
          <a:bodyPr/>
          <a:lstStyle/>
          <a:p>
            <a:r>
              <a:rPr lang="ru-RU" sz="6000" b="1" dirty="0" smtClean="0"/>
              <a:t>«Государственный заказ к НКО»</a:t>
            </a:r>
            <a:endParaRPr lang="ru-RU" sz="6000" b="1" dirty="0"/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320" y="5423365"/>
            <a:ext cx="1384176" cy="12441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820891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Укомплектованность учреждения специалистами и их квалификация</a:t>
            </a:r>
          </a:p>
          <a:p>
            <a:pPr algn="ctr"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необходимо число специалистов в соответствии со штатным расписанием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специалист должен иметь соответствующие образование, квалификацию, профессиональную подготовку, обладать знаниями и опытом, необходимыми для выполнения возложенных на него обязанностей.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специалистов каждой категории должны быть должностные инструкции, устанавливающие их обязанности и права.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сведения личного характера о клиентах, ставшие известными сотрудникам учреждения при оказании социальных услуг, составляют профессиональную тайну</a:t>
            </a:r>
          </a:p>
          <a:p>
            <a:pPr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8208912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Состояние информации об учреждении, порядке и правилах предоставления услуг клиентам</a:t>
            </a:r>
          </a:p>
          <a:p>
            <a:pPr algn="ctr"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состояние информации должно соответствовать требованиям федерального закона "О защите прав потребителей".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клиент вправе потребовать предоставления необходимой и достоверной информации о выполняемых услугах, обеспечивающей их компетентный выбор.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состав информации об услугах в обязательном порядке должен быть в соответствии с федеральном законом «О защите прав потребителей»</a:t>
            </a:r>
          </a:p>
          <a:p>
            <a:pPr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820891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Наличие собственной и внешней систем (служб) контроля за деятельностью учреждения</a:t>
            </a:r>
          </a:p>
          <a:p>
            <a:pPr algn="ctr"/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Учреждения должны иметь документально оформленную собственную систему (службу) контроля за деятельностью подразделений и сотрудников по оказанию социальных услуг на их соответствие государственным стандартам социального обслуживания, другим нормативным документам в области социального обслуживания населения.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 система контроля должна охватывать этапы планирования, работы с клиентами, оформления результатов контроля, выработки и реализации мероприятий по устранению выявленных недостатков.</a:t>
            </a:r>
          </a:p>
          <a:p>
            <a:pPr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820891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Наличие собственной и внешней систем (служб) контроля за деятельностью учреждения</a:t>
            </a:r>
          </a:p>
          <a:p>
            <a:pPr algn="ctr"/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Внешняя система контроля должна включать в себя контроль, который осуществляют:</a:t>
            </a:r>
          </a:p>
          <a:p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негосударственном секторе социального обслуживания - государственные, муниципальные органы социальной защиты населения, органы здравоохранения и органы образования в пределах их компетенции;</a:t>
            </a:r>
          </a:p>
          <a:p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общественные объединения, занимающиеся в соответствии с их учредительными документами защитой интересов граждан соответствующих категорий.</a:t>
            </a:r>
          </a:p>
          <a:p>
            <a:pPr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При оценке качества услуги используют следующие критерии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1124744"/>
            <a:ext cx="8208912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полнота предоставления услуги в соответствии с требованиями документов и ее своевременность;</a:t>
            </a:r>
          </a:p>
          <a:p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результативность (эффективность) предоставления услуги:</a:t>
            </a:r>
          </a:p>
          <a:p>
            <a:pPr marL="263525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материальная (степень решения материальных или финансовых проблем клиента), оцениваемая непосредственным контролем результатов выполнения услуги;</a:t>
            </a:r>
          </a:p>
          <a:p>
            <a:pPr marL="263525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нематериальная (степень улучшения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психоэмоционального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физического состояния клиента, решения его правовых, бытовых и других проблем в результате взаимодействия с исполнителем услуги), оцениваемая косвенным методом, в том числе путем проведения социальных опросов, при этом должен быть обеспечен приоритет клиента в оценке качества услуги.</a:t>
            </a:r>
          </a:p>
          <a:p>
            <a:pPr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332657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Понятие и классификация услуг</a:t>
            </a:r>
          </a:p>
          <a:p>
            <a:pPr algn="ctr"/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96752"/>
            <a:ext cx="763284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изменение парадигмы</a:t>
            </a:r>
          </a:p>
          <a:p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Сопровождение – постоянное предоставление самой услуги</a:t>
            </a:r>
          </a:p>
          <a:p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Механизм  привлечения к системе обслуживания НКО:</a:t>
            </a:r>
          </a:p>
          <a:p>
            <a:pPr marL="514350" indent="-514350" algn="ctr"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Субсидия</a:t>
            </a:r>
          </a:p>
          <a:p>
            <a:pPr marL="514350" indent="-514350" algn="ctr"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Госзаказ</a:t>
            </a:r>
          </a:p>
          <a:p>
            <a:pPr marL="514350" indent="-514350" algn="ctr"/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1844824"/>
            <a:ext cx="2808312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Социальная услуга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9952" y="1844824"/>
            <a:ext cx="4369260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Обслуживание на сопровождение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3707904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9" name="Рисунок 8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СУБЪЕКТЫ РАЗМЕЩЕНИЯ ЗАКАЗА</a:t>
            </a: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или муниципальный заказчик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•уполномоченный орган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•комиссия (конкурсная, аукционная, котировочная)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•специализированная организация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•оператор электронной площадки</a:t>
            </a:r>
          </a:p>
          <a:p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•участник размещения заказа (поставщик, подрядчик, исполнитель)</a:t>
            </a:r>
          </a:p>
        </p:txBody>
      </p:sp>
      <p:pic>
        <p:nvPicPr>
          <p:cNvPr id="3" name="Рисунок 2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895600"/>
            <a:ext cx="7720013" cy="3629744"/>
          </a:xfrm>
        </p:spPr>
        <p:txBody>
          <a:bodyPr/>
          <a:lstStyle/>
          <a:p>
            <a:pPr algn="ctr" eaLnBrk="1" hangingPunct="1"/>
            <a:r>
              <a:rPr lang="ru-RU" sz="4400" b="1" dirty="0" smtClean="0"/>
              <a:t>Классификация государственных (муниципальных) закупок. Правовые нормы</a:t>
            </a:r>
          </a:p>
        </p:txBody>
      </p:sp>
      <p:pic>
        <p:nvPicPr>
          <p:cNvPr id="3" name="Рисунок 2" descr="Логотип-КЦ-Инициатив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586BB6-1FA8-4BFC-9D98-127A688B1BA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555625"/>
            <a:ext cx="8162925" cy="1068388"/>
          </a:xfrm>
        </p:spPr>
        <p:txBody>
          <a:bodyPr/>
          <a:lstStyle/>
          <a:p>
            <a:pPr eaLnBrk="1" hangingPunct="1"/>
            <a:r>
              <a:rPr lang="ru-RU" sz="3600" b="1" smtClean="0"/>
              <a:t>Способы размещения заказа</a:t>
            </a:r>
            <a:r>
              <a:rPr lang="ru-RU" smtClean="0"/>
              <a:t/>
            </a:r>
            <a:br>
              <a:rPr lang="ru-RU" smtClean="0"/>
            </a:br>
            <a:r>
              <a:rPr lang="ru-RU" sz="2800" b="1" smtClean="0"/>
              <a:t>(путём проведения торгов)</a:t>
            </a:r>
          </a:p>
        </p:txBody>
      </p:sp>
      <p:graphicFrame>
        <p:nvGraphicFramePr>
          <p:cNvPr id="6303" name="Group 159"/>
          <p:cNvGraphicFramePr>
            <a:graphicFrameLocks noGrp="1"/>
          </p:cNvGraphicFramePr>
          <p:nvPr>
            <p:ph type="tbl" idx="1"/>
          </p:nvPr>
        </p:nvGraphicFramePr>
        <p:xfrm>
          <a:off x="251520" y="1772816"/>
          <a:ext cx="8713018" cy="48100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50686"/>
                <a:gridCol w="4662332"/>
              </a:tblGrid>
              <a:tr h="657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Классификация по Федеральному закону № 94-ФЗ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Торги в форме конкурса </a:t>
                      </a: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(открытые и закрытые)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Победителем которого признаётся лицо, предложившее лучшие условия исполнения контракта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1172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Торги в форме аукциона 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(открытые и закрытые)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Закупка на сложившемся рынке. По утверждённому перечню. Победитель – лицо, предложившее наиболее низкую цену контракта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1172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Закрытые торги </a:t>
                      </a: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(конкурс, аукцион)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Исключительно в случае размещения заказа, связанного с государственной тайной и безопасностью страны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90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Открытый аукцион в электронной форме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 использованием электронных ресурсов глобальной информационной сети (Интернет)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3880" y="6066940"/>
            <a:ext cx="880120" cy="79106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9B388-681B-4EC1-A7C2-11871BC8DAC4}" type="slidenum">
              <a:rPr lang="ru-RU" smtClean="0"/>
              <a:pPr/>
              <a:t>19</a:t>
            </a:fld>
            <a:endParaRPr lang="ru-RU" smtClean="0"/>
          </a:p>
        </p:txBody>
      </p:sp>
      <p:graphicFrame>
        <p:nvGraphicFramePr>
          <p:cNvPr id="18527" name="Group 95"/>
          <p:cNvGraphicFramePr>
            <a:graphicFrameLocks noGrp="1"/>
          </p:cNvGraphicFramePr>
          <p:nvPr>
            <p:ph type="tbl" idx="1"/>
          </p:nvPr>
        </p:nvGraphicFramePr>
        <p:xfrm>
          <a:off x="323529" y="1844675"/>
          <a:ext cx="8568060" cy="44053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37802"/>
                <a:gridCol w="5830258"/>
              </a:tblGrid>
              <a:tr h="3524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Классификация по Федеральному закону № 94-ФЗ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Запрос ценовых котировок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Информация о потребностях сообщается неограниченному кругу лиц (Интернет)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Продукция закупается на сложившемся рынке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Малые объёмы заказа (без ограничения)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Победителем признаётся предложивший наиболее низкую цену контракта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Закупки у единственного поставщика </a:t>
                      </a: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(исполнителя, подрядчика)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Закупки в условиях естественных монополий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При возникновении чрезвычайных ситуаций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Представлена только одна заявка либо только один признан участником торгов, торги признаны несостоявшимися.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Одноимённые закупки малых объёмов.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Заказ – у органов исполнительной власти</a:t>
                      </a:r>
                    </a:p>
                    <a:p>
                      <a:pPr marL="185738" marR="0" lvl="0" indent="-185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Привлекаются учреждения ГУИН (и др.)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Закупки на товарных биржах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Закупки биржевых товаров (зерно, нефть, металлы, стройматериалы) на сумму свыше 5 млн. руб.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136" name="Rectangle 31"/>
          <p:cNvSpPr>
            <a:spLocks noGrp="1" noChangeArrowheads="1"/>
          </p:cNvSpPr>
          <p:nvPr>
            <p:ph type="title"/>
          </p:nvPr>
        </p:nvSpPr>
        <p:spPr>
          <a:xfrm>
            <a:off x="871538" y="555625"/>
            <a:ext cx="8162925" cy="1068388"/>
          </a:xfrm>
          <a:noFill/>
        </p:spPr>
        <p:txBody>
          <a:bodyPr/>
          <a:lstStyle/>
          <a:p>
            <a:pPr eaLnBrk="1" hangingPunct="1"/>
            <a:r>
              <a:rPr lang="ru-RU" sz="3600" b="1" smtClean="0"/>
              <a:t>Способы размещения заказа</a:t>
            </a:r>
            <a:r>
              <a:rPr lang="ru-RU" smtClean="0"/>
              <a:t/>
            </a:r>
            <a:br>
              <a:rPr lang="ru-RU" smtClean="0"/>
            </a:br>
            <a:r>
              <a:rPr lang="ru-RU" sz="2800" b="1" smtClean="0"/>
              <a:t>(без проведения торгов)</a:t>
            </a: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3880" y="6066940"/>
            <a:ext cx="880120" cy="791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67544" y="1772816"/>
            <a:ext cx="8352928" cy="405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ru-RU" b="0" dirty="0">
                <a:solidFill>
                  <a:srgbClr val="232127"/>
                </a:solidFill>
                <a:latin typeface="Arial" charset="0"/>
              </a:rPr>
              <a:t> преобразование большинства государственных и муниципальных учреждений системы социальной защиты, оказывающих услуги пожилым и инвалидам, в некоммерческие организации и создание механизма привлечения их на конкурсной основе к выполнению государственного заказа по оказанию социальных услуг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ru-RU" b="0" dirty="0" smtClean="0">
                <a:solidFill>
                  <a:srgbClr val="232127"/>
                </a:solidFill>
                <a:latin typeface="Arial" charset="0"/>
              </a:rPr>
              <a:t> </a:t>
            </a:r>
            <a:r>
              <a:rPr lang="ru-RU" b="0" dirty="0">
                <a:solidFill>
                  <a:srgbClr val="232127"/>
                </a:solidFill>
                <a:latin typeface="Arial" charset="0"/>
              </a:rPr>
              <a:t>создание прозрачной и конкурентной системы государственной поддержки негосударственных некоммерческих организаций, оказывающих социальные услуги населению</a:t>
            </a:r>
          </a:p>
          <a:p>
            <a:pPr>
              <a:lnSpc>
                <a:spcPct val="130000"/>
              </a:lnSpc>
              <a:buFont typeface="Arial" charset="0"/>
              <a:buChar char="•"/>
            </a:pPr>
            <a:r>
              <a:rPr lang="ru-RU" b="0" dirty="0" smtClean="0">
                <a:solidFill>
                  <a:srgbClr val="232127"/>
                </a:solidFill>
                <a:latin typeface="Arial" charset="0"/>
              </a:rPr>
              <a:t> </a:t>
            </a:r>
            <a:r>
              <a:rPr lang="ru-RU" b="0" dirty="0">
                <a:solidFill>
                  <a:srgbClr val="232127"/>
                </a:solidFill>
                <a:latin typeface="Arial" charset="0"/>
              </a:rPr>
              <a:t>сокращение административных барьеров в сфере деятельности негосударственных некоммерческих организаций</a:t>
            </a:r>
          </a:p>
          <a:p>
            <a:pPr>
              <a:lnSpc>
                <a:spcPct val="130000"/>
              </a:lnSpc>
            </a:pPr>
            <a:endParaRPr lang="ru-RU" b="0" dirty="0">
              <a:solidFill>
                <a:srgbClr val="232127"/>
              </a:solidFill>
              <a:latin typeface="Arial" charset="0"/>
            </a:endParaRP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467544" y="6093296"/>
            <a:ext cx="64442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0" dirty="0">
                <a:solidFill>
                  <a:srgbClr val="232127"/>
                </a:solidFill>
                <a:latin typeface="Arial" charset="0"/>
              </a:rPr>
              <a:t>(распоряжение Правительства Российской Федерации </a:t>
            </a:r>
            <a:endParaRPr lang="ru-RU" sz="1600" b="0" dirty="0" smtClean="0">
              <a:solidFill>
                <a:srgbClr val="232127"/>
              </a:solidFill>
              <a:latin typeface="Arial" charset="0"/>
            </a:endParaRPr>
          </a:p>
          <a:p>
            <a:pPr algn="ctr"/>
            <a:r>
              <a:rPr lang="ru-RU" sz="1600" b="0" dirty="0" smtClean="0">
                <a:solidFill>
                  <a:srgbClr val="232127"/>
                </a:solidFill>
                <a:latin typeface="Arial" charset="0"/>
              </a:rPr>
              <a:t>от </a:t>
            </a:r>
            <a:r>
              <a:rPr lang="ru-RU" sz="1600" b="0" dirty="0">
                <a:solidFill>
                  <a:srgbClr val="232127"/>
                </a:solidFill>
                <a:latin typeface="Arial" charset="0"/>
              </a:rPr>
              <a:t>17 ноября 2008 г. № 1662-р)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332656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Концепция долгосрочного социально-экономического развития</a:t>
            </a:r>
          </a:p>
          <a:p>
            <a:pPr algn="ctr"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Российской Федерации на период до 2020 года</a:t>
            </a:r>
          </a:p>
          <a:p>
            <a:endParaRPr lang="ru-RU" dirty="0"/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385439-2F65-4190-B075-713FB04894C2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404664"/>
            <a:ext cx="8162925" cy="1068388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Виды торгов</a:t>
            </a:r>
            <a:r>
              <a:rPr lang="en-US" sz="3600" b="1" dirty="0" smtClean="0"/>
              <a:t> </a:t>
            </a:r>
            <a:r>
              <a:rPr lang="ru-RU" sz="2400" b="1" dirty="0" smtClean="0"/>
              <a:t>(конкурсов, аукционов)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/>
              <a:t>классификация</a:t>
            </a:r>
            <a:endParaRPr lang="ru-RU" sz="3600" b="1" dirty="0" smtClean="0"/>
          </a:p>
        </p:txBody>
      </p:sp>
      <p:graphicFrame>
        <p:nvGraphicFramePr>
          <p:cNvPr id="10371" name="Group 131"/>
          <p:cNvGraphicFramePr>
            <a:graphicFrameLocks noGrp="1"/>
          </p:cNvGraphicFramePr>
          <p:nvPr>
            <p:ph type="tbl" idx="1"/>
          </p:nvPr>
        </p:nvGraphicFramePr>
        <p:xfrm>
          <a:off x="395536" y="1556792"/>
          <a:ext cx="8550027" cy="504055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00194"/>
                <a:gridCol w="4749833"/>
              </a:tblGrid>
              <a:tr h="975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Торги на размещение заказов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Закупки на средства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831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Международные (зарубежные) торги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Международных ассоциаций (зарубежных государств)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119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Федеральные торги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Федерального бюджета и внебюджетных источников финансирования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119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Торги субъектов РФ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Бюджетов субъектов РФ и внебюджетных источников финансирования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  <a:tr h="848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Муниципальные торги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Муниципальных (местных) бюджетов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7B7E2-FD8C-4B3A-8CAF-75EE0A124AC1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162925" cy="1006475"/>
          </a:xfrm>
        </p:spPr>
        <p:txBody>
          <a:bodyPr/>
          <a:lstStyle/>
          <a:p>
            <a:pPr eaLnBrk="1" hangingPunct="1"/>
            <a:r>
              <a:rPr lang="ru-RU" sz="3600" b="1" smtClean="0"/>
              <a:t>Нормативно-правовая база </a:t>
            </a:r>
            <a:r>
              <a:rPr lang="ru-RU" sz="2400" b="1" smtClean="0"/>
              <a:t>государственных (муниципальных) закупок</a:t>
            </a:r>
          </a:p>
        </p:txBody>
      </p:sp>
      <p:graphicFrame>
        <p:nvGraphicFramePr>
          <p:cNvPr id="11472" name="Group 208"/>
          <p:cNvGraphicFramePr>
            <a:graphicFrameLocks noGrp="1"/>
          </p:cNvGraphicFramePr>
          <p:nvPr>
            <p:ph type="tbl" idx="1"/>
          </p:nvPr>
        </p:nvGraphicFramePr>
        <p:xfrm>
          <a:off x="251520" y="1772816"/>
          <a:ext cx="8713093" cy="482468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84427"/>
                <a:gridCol w="2612934"/>
                <a:gridCol w="3715732"/>
              </a:tblGrid>
              <a:tr h="702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Федеральные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Субъектов РФ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Муниципальные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0737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Конституция, Гражданский и Бюджетный Кодексы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80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Федеральный Закон от 21 июля 2005 г. № 94-ФЗ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48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Постановления Правительства РФ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7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Приказы, распоряжения министерств и ведомств, решения исполнительных органов власти, прочие подзаконные акты</a:t>
                      </a:r>
                      <a:endParaRPr kumimoji="0" lang="ru-R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Закон СПб. № 91-18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Закон ЛО № 46-оз</a:t>
                      </a:r>
                      <a:endParaRPr kumimoji="0" 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Подзаконные акты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Закон о местном самоуправлении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Положение о муниципальном заказе в муниципальном образовании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70316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Положения, должностные инструкции и др. документация учреждений и ведомств (о закупках, комиссии</a:t>
                      </a:r>
                      <a:r>
                        <a:rPr kumimoji="0" lang="en-US" sz="1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(-</a:t>
                      </a:r>
                      <a:r>
                        <a:rPr kumimoji="0" lang="ru-RU" sz="1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ях</a:t>
                      </a:r>
                      <a:r>
                        <a:rPr kumimoji="0" lang="ru-RU" sz="1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), отделе и т.п.)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94" name="AutoShape 90"/>
          <p:cNvSpPr>
            <a:spLocks noChangeArrowheads="1"/>
          </p:cNvSpPr>
          <p:nvPr/>
        </p:nvSpPr>
        <p:spPr bwMode="auto">
          <a:xfrm>
            <a:off x="1115616" y="2492896"/>
            <a:ext cx="304800" cy="409575"/>
          </a:xfrm>
          <a:prstGeom prst="downArrow">
            <a:avLst>
              <a:gd name="adj1" fmla="val 50000"/>
              <a:gd name="adj2" fmla="val 33594"/>
            </a:avLst>
          </a:prstGeom>
          <a:solidFill>
            <a:srgbClr val="D1D1D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AutoShape 91"/>
          <p:cNvSpPr>
            <a:spLocks noChangeArrowheads="1"/>
          </p:cNvSpPr>
          <p:nvPr/>
        </p:nvSpPr>
        <p:spPr bwMode="auto">
          <a:xfrm>
            <a:off x="3787080" y="2492896"/>
            <a:ext cx="304800" cy="409575"/>
          </a:xfrm>
          <a:prstGeom prst="downArrow">
            <a:avLst>
              <a:gd name="adj1" fmla="val 50000"/>
              <a:gd name="adj2" fmla="val 33594"/>
            </a:avLst>
          </a:prstGeom>
          <a:solidFill>
            <a:srgbClr val="D1D1D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6" name="AutoShape 92"/>
          <p:cNvSpPr>
            <a:spLocks noChangeArrowheads="1"/>
          </p:cNvSpPr>
          <p:nvPr/>
        </p:nvSpPr>
        <p:spPr bwMode="auto">
          <a:xfrm>
            <a:off x="6835080" y="2492896"/>
            <a:ext cx="304800" cy="409575"/>
          </a:xfrm>
          <a:prstGeom prst="downArrow">
            <a:avLst>
              <a:gd name="adj1" fmla="val 50000"/>
              <a:gd name="adj2" fmla="val 33594"/>
            </a:avLst>
          </a:prstGeom>
          <a:solidFill>
            <a:srgbClr val="D1D1D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Рисунок 7" descr="Логотип-КЦ-Инициатив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3880" y="6066940"/>
            <a:ext cx="880120" cy="79106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C7F65365-7313-4056-B143-6FF54E11AF7E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12291" name="AutoShape 48"/>
          <p:cNvSpPr>
            <a:spLocks noChangeArrowheads="1"/>
          </p:cNvSpPr>
          <p:nvPr/>
        </p:nvSpPr>
        <p:spPr bwMode="auto">
          <a:xfrm>
            <a:off x="1331913" y="2565400"/>
            <a:ext cx="5040312" cy="1873250"/>
          </a:xfrm>
          <a:prstGeom prst="rightArrow">
            <a:avLst>
              <a:gd name="adj1" fmla="val 50000"/>
              <a:gd name="adj2" fmla="val 672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77863"/>
            <a:ext cx="8162925" cy="946150"/>
          </a:xfrm>
        </p:spPr>
        <p:txBody>
          <a:bodyPr/>
          <a:lstStyle/>
          <a:p>
            <a:pPr eaLnBrk="1" hangingPunct="1"/>
            <a:r>
              <a:rPr lang="ru-RU" sz="2800" b="1" smtClean="0"/>
              <a:t>Субъекты процесса государственных (муниципальных) закупок</a:t>
            </a:r>
          </a:p>
        </p:txBody>
      </p:sp>
      <p:sp>
        <p:nvSpPr>
          <p:cNvPr id="12293" name="Text Box 22"/>
          <p:cNvSpPr txBox="1">
            <a:spLocks noChangeArrowheads="1"/>
          </p:cNvSpPr>
          <p:nvPr/>
        </p:nvSpPr>
        <p:spPr bwMode="auto">
          <a:xfrm>
            <a:off x="1979613" y="2060575"/>
            <a:ext cx="2808287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2">
                    <a:lumMod val="50000"/>
                  </a:schemeClr>
                </a:solidFill>
              </a:rPr>
              <a:t>Заказчики</a:t>
            </a:r>
          </a:p>
        </p:txBody>
      </p:sp>
      <p:sp>
        <p:nvSpPr>
          <p:cNvPr id="12294" name="Text Box 23"/>
          <p:cNvSpPr txBox="1">
            <a:spLocks noChangeArrowheads="1"/>
          </p:cNvSpPr>
          <p:nvPr/>
        </p:nvSpPr>
        <p:spPr bwMode="auto">
          <a:xfrm>
            <a:off x="2627313" y="3644900"/>
            <a:ext cx="3384550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Уполномоченные получатели бюджетных средств</a:t>
            </a:r>
          </a:p>
        </p:txBody>
      </p:sp>
      <p:sp>
        <p:nvSpPr>
          <p:cNvPr id="12295" name="Text Box 24"/>
          <p:cNvSpPr txBox="1">
            <a:spLocks noChangeArrowheads="1"/>
          </p:cNvSpPr>
          <p:nvPr/>
        </p:nvSpPr>
        <p:spPr bwMode="auto">
          <a:xfrm>
            <a:off x="1692275" y="5300663"/>
            <a:ext cx="2808288" cy="590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Специализированные организации</a:t>
            </a:r>
          </a:p>
        </p:txBody>
      </p:sp>
      <p:sp>
        <p:nvSpPr>
          <p:cNvPr id="12296" name="Text Box 25"/>
          <p:cNvSpPr txBox="1">
            <a:spLocks noChangeArrowheads="1"/>
          </p:cNvSpPr>
          <p:nvPr/>
        </p:nvSpPr>
        <p:spPr bwMode="auto">
          <a:xfrm>
            <a:off x="6227763" y="2205038"/>
            <a:ext cx="2592387" cy="55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500" b="1" dirty="0">
                <a:solidFill>
                  <a:schemeClr val="bg2">
                    <a:lumMod val="50000"/>
                  </a:schemeClr>
                </a:solidFill>
              </a:rPr>
              <a:t>Комиссии по размещению заказов</a:t>
            </a:r>
          </a:p>
        </p:txBody>
      </p:sp>
      <p:sp>
        <p:nvSpPr>
          <p:cNvPr id="12297" name="Text Box 26"/>
          <p:cNvSpPr txBox="1">
            <a:spLocks noChangeArrowheads="1"/>
          </p:cNvSpPr>
          <p:nvPr/>
        </p:nvSpPr>
        <p:spPr bwMode="auto">
          <a:xfrm>
            <a:off x="7092950" y="3068638"/>
            <a:ext cx="1728788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конкурсные</a:t>
            </a:r>
          </a:p>
        </p:txBody>
      </p:sp>
      <p:sp>
        <p:nvSpPr>
          <p:cNvPr id="12298" name="Text Box 27"/>
          <p:cNvSpPr txBox="1">
            <a:spLocks noChangeArrowheads="1"/>
          </p:cNvSpPr>
          <p:nvPr/>
        </p:nvSpPr>
        <p:spPr bwMode="auto">
          <a:xfrm>
            <a:off x="7092950" y="3500438"/>
            <a:ext cx="1728788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аукционные</a:t>
            </a:r>
          </a:p>
        </p:txBody>
      </p:sp>
      <p:sp>
        <p:nvSpPr>
          <p:cNvPr id="12299" name="Text Box 28"/>
          <p:cNvSpPr txBox="1">
            <a:spLocks noChangeArrowheads="1"/>
          </p:cNvSpPr>
          <p:nvPr/>
        </p:nvSpPr>
        <p:spPr bwMode="auto">
          <a:xfrm>
            <a:off x="7092950" y="3933825"/>
            <a:ext cx="1728788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котировочные</a:t>
            </a:r>
          </a:p>
        </p:txBody>
      </p:sp>
      <p:sp>
        <p:nvSpPr>
          <p:cNvPr id="12300" name="Text Box 29"/>
          <p:cNvSpPr txBox="1">
            <a:spLocks noChangeArrowheads="1"/>
          </p:cNvSpPr>
          <p:nvPr/>
        </p:nvSpPr>
        <p:spPr bwMode="auto">
          <a:xfrm>
            <a:off x="5435600" y="5445125"/>
            <a:ext cx="2808288" cy="590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Участники размещения заказов</a:t>
            </a:r>
          </a:p>
        </p:txBody>
      </p:sp>
      <p:sp>
        <p:nvSpPr>
          <p:cNvPr id="12301" name="Text Box 30"/>
          <p:cNvSpPr txBox="1">
            <a:spLocks noChangeArrowheads="1"/>
          </p:cNvSpPr>
          <p:nvPr/>
        </p:nvSpPr>
        <p:spPr bwMode="auto">
          <a:xfrm rot="-5400000">
            <a:off x="-821531" y="3782219"/>
            <a:ext cx="3744912" cy="59055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>
                <a:solidFill>
                  <a:schemeClr val="bg2">
                    <a:lumMod val="50000"/>
                  </a:schemeClr>
                </a:solidFill>
              </a:rPr>
              <a:t>Органы, уполномоченные на осуществление контроля</a:t>
            </a:r>
          </a:p>
        </p:txBody>
      </p:sp>
      <p:sp>
        <p:nvSpPr>
          <p:cNvPr id="12302" name="Text Box 33"/>
          <p:cNvSpPr txBox="1">
            <a:spLocks noChangeArrowheads="1"/>
          </p:cNvSpPr>
          <p:nvPr/>
        </p:nvSpPr>
        <p:spPr bwMode="auto">
          <a:xfrm>
            <a:off x="2627313" y="2781300"/>
            <a:ext cx="3384550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Органы государственной власти</a:t>
            </a:r>
          </a:p>
        </p:txBody>
      </p:sp>
      <p:sp>
        <p:nvSpPr>
          <p:cNvPr id="12303" name="Text Box 35"/>
          <p:cNvSpPr txBox="1">
            <a:spLocks noChangeArrowheads="1"/>
          </p:cNvSpPr>
          <p:nvPr/>
        </p:nvSpPr>
        <p:spPr bwMode="auto">
          <a:xfrm>
            <a:off x="2627313" y="3213100"/>
            <a:ext cx="3384550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Органы местного самоуправления</a:t>
            </a:r>
          </a:p>
        </p:txBody>
      </p:sp>
      <p:sp>
        <p:nvSpPr>
          <p:cNvPr id="12304" name="Line 36"/>
          <p:cNvSpPr>
            <a:spLocks noChangeShapeType="1"/>
          </p:cNvSpPr>
          <p:nvPr/>
        </p:nvSpPr>
        <p:spPr bwMode="auto">
          <a:xfrm>
            <a:off x="2195513" y="2565400"/>
            <a:ext cx="0" cy="2087563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05" name="Line 37"/>
          <p:cNvSpPr>
            <a:spLocks noChangeShapeType="1"/>
          </p:cNvSpPr>
          <p:nvPr/>
        </p:nvSpPr>
        <p:spPr bwMode="auto">
          <a:xfrm>
            <a:off x="2195513" y="292417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06" name="Line 38"/>
          <p:cNvSpPr>
            <a:spLocks noChangeShapeType="1"/>
          </p:cNvSpPr>
          <p:nvPr/>
        </p:nvSpPr>
        <p:spPr bwMode="auto">
          <a:xfrm>
            <a:off x="2195513" y="33575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07" name="Line 39"/>
          <p:cNvSpPr>
            <a:spLocks noChangeShapeType="1"/>
          </p:cNvSpPr>
          <p:nvPr/>
        </p:nvSpPr>
        <p:spPr bwMode="auto">
          <a:xfrm>
            <a:off x="2195513" y="38608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08" name="Line 40"/>
          <p:cNvSpPr>
            <a:spLocks noChangeShapeType="1"/>
          </p:cNvSpPr>
          <p:nvPr/>
        </p:nvSpPr>
        <p:spPr bwMode="auto">
          <a:xfrm>
            <a:off x="6659563" y="2781300"/>
            <a:ext cx="0" cy="1800225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09" name="Line 41"/>
          <p:cNvSpPr>
            <a:spLocks noChangeShapeType="1"/>
          </p:cNvSpPr>
          <p:nvPr/>
        </p:nvSpPr>
        <p:spPr bwMode="auto">
          <a:xfrm>
            <a:off x="6659563" y="32131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10" name="Line 42"/>
          <p:cNvSpPr>
            <a:spLocks noChangeShapeType="1"/>
          </p:cNvSpPr>
          <p:nvPr/>
        </p:nvSpPr>
        <p:spPr bwMode="auto">
          <a:xfrm>
            <a:off x="6659563" y="36449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11" name="Line 43"/>
          <p:cNvSpPr>
            <a:spLocks noChangeShapeType="1"/>
          </p:cNvSpPr>
          <p:nvPr/>
        </p:nvSpPr>
        <p:spPr bwMode="auto">
          <a:xfrm>
            <a:off x="6659563" y="4581525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12312" name="AutoShape 44"/>
          <p:cNvCxnSpPr>
            <a:cxnSpLocks noChangeShapeType="1"/>
            <a:stCxn id="12293" idx="3"/>
            <a:endCxn id="12296" idx="1"/>
          </p:cNvCxnSpPr>
          <p:nvPr/>
        </p:nvCxnSpPr>
        <p:spPr bwMode="auto">
          <a:xfrm>
            <a:off x="4787900" y="2245241"/>
            <a:ext cx="1439863" cy="23919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</p:cxnSp>
      <p:sp>
        <p:nvSpPr>
          <p:cNvPr id="12313" name="Text Box 45"/>
          <p:cNvSpPr txBox="1">
            <a:spLocks noChangeArrowheads="1"/>
          </p:cNvSpPr>
          <p:nvPr/>
        </p:nvSpPr>
        <p:spPr bwMode="auto">
          <a:xfrm>
            <a:off x="5435600" y="2133600"/>
            <a:ext cx="865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latin typeface="Times New Roman" pitchFamily="18" charset="0"/>
              </a:rPr>
              <a:t>создают</a:t>
            </a:r>
          </a:p>
        </p:txBody>
      </p:sp>
      <p:cxnSp>
        <p:nvCxnSpPr>
          <p:cNvPr id="12314" name="AutoShape 46"/>
          <p:cNvCxnSpPr>
            <a:cxnSpLocks noChangeShapeType="1"/>
            <a:stCxn id="12293" idx="1"/>
          </p:cNvCxnSpPr>
          <p:nvPr/>
        </p:nvCxnSpPr>
        <p:spPr bwMode="auto">
          <a:xfrm rot="10800000" flipH="1" flipV="1">
            <a:off x="1979612" y="2245241"/>
            <a:ext cx="71437" cy="3055422"/>
          </a:xfrm>
          <a:prstGeom prst="bentConnector4">
            <a:avLst>
              <a:gd name="adj1" fmla="val -320002"/>
              <a:gd name="adj2" fmla="val 5302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arrow" w="lg" len="lg"/>
          </a:ln>
        </p:spPr>
      </p:cxnSp>
      <p:sp>
        <p:nvSpPr>
          <p:cNvPr id="12315" name="Text Box 47"/>
          <p:cNvSpPr txBox="1">
            <a:spLocks noChangeArrowheads="1"/>
          </p:cNvSpPr>
          <p:nvPr/>
        </p:nvSpPr>
        <p:spPr bwMode="auto">
          <a:xfrm rot="-5400000">
            <a:off x="1173957" y="4444206"/>
            <a:ext cx="1295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/>
              <a:t>привлекают</a:t>
            </a:r>
          </a:p>
        </p:txBody>
      </p:sp>
      <p:sp>
        <p:nvSpPr>
          <p:cNvPr id="12316" name="Line 49"/>
          <p:cNvSpPr>
            <a:spLocks noChangeShapeType="1"/>
          </p:cNvSpPr>
          <p:nvPr/>
        </p:nvSpPr>
        <p:spPr bwMode="auto">
          <a:xfrm>
            <a:off x="5722938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17" name="Line 50"/>
          <p:cNvSpPr>
            <a:spLocks noChangeShapeType="1"/>
          </p:cNvSpPr>
          <p:nvPr/>
        </p:nvSpPr>
        <p:spPr bwMode="auto">
          <a:xfrm>
            <a:off x="6011863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18" name="Line 51"/>
          <p:cNvSpPr>
            <a:spLocks noChangeShapeType="1"/>
          </p:cNvSpPr>
          <p:nvPr/>
        </p:nvSpPr>
        <p:spPr bwMode="auto">
          <a:xfrm>
            <a:off x="6299200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19" name="Line 52"/>
          <p:cNvSpPr>
            <a:spLocks noChangeShapeType="1"/>
          </p:cNvSpPr>
          <p:nvPr/>
        </p:nvSpPr>
        <p:spPr bwMode="auto">
          <a:xfrm>
            <a:off x="6586538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0" name="Line 53"/>
          <p:cNvSpPr>
            <a:spLocks noChangeShapeType="1"/>
          </p:cNvSpPr>
          <p:nvPr/>
        </p:nvSpPr>
        <p:spPr bwMode="auto">
          <a:xfrm>
            <a:off x="6875463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1" name="Line 54"/>
          <p:cNvSpPr>
            <a:spLocks noChangeShapeType="1"/>
          </p:cNvSpPr>
          <p:nvPr/>
        </p:nvSpPr>
        <p:spPr bwMode="auto">
          <a:xfrm>
            <a:off x="7162800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2" name="Line 55"/>
          <p:cNvSpPr>
            <a:spLocks noChangeShapeType="1"/>
          </p:cNvSpPr>
          <p:nvPr/>
        </p:nvSpPr>
        <p:spPr bwMode="auto">
          <a:xfrm>
            <a:off x="7451725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3" name="Line 56"/>
          <p:cNvSpPr>
            <a:spLocks noChangeShapeType="1"/>
          </p:cNvSpPr>
          <p:nvPr/>
        </p:nvSpPr>
        <p:spPr bwMode="auto">
          <a:xfrm>
            <a:off x="7739063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4" name="Line 57"/>
          <p:cNvSpPr>
            <a:spLocks noChangeShapeType="1"/>
          </p:cNvSpPr>
          <p:nvPr/>
        </p:nvSpPr>
        <p:spPr bwMode="auto">
          <a:xfrm>
            <a:off x="8027988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5" name="Text Box 76"/>
          <p:cNvSpPr txBox="1">
            <a:spLocks noChangeArrowheads="1"/>
          </p:cNvSpPr>
          <p:nvPr/>
        </p:nvSpPr>
        <p:spPr bwMode="auto">
          <a:xfrm>
            <a:off x="7092950" y="4437063"/>
            <a:ext cx="1728788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единые</a:t>
            </a:r>
          </a:p>
        </p:txBody>
      </p:sp>
      <p:sp>
        <p:nvSpPr>
          <p:cNvPr id="12326" name="Line 77"/>
          <p:cNvSpPr>
            <a:spLocks noChangeShapeType="1"/>
          </p:cNvSpPr>
          <p:nvPr/>
        </p:nvSpPr>
        <p:spPr bwMode="auto">
          <a:xfrm>
            <a:off x="6659563" y="4076700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327" name="Text Box 78"/>
          <p:cNvSpPr txBox="1">
            <a:spLocks noChangeArrowheads="1"/>
          </p:cNvSpPr>
          <p:nvPr/>
        </p:nvSpPr>
        <p:spPr bwMode="auto">
          <a:xfrm>
            <a:off x="2627313" y="4292600"/>
            <a:ext cx="3384550" cy="739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i="1"/>
              <a:t>Органы, уполномоченные на осуществление функций по размещению заказа</a:t>
            </a:r>
          </a:p>
        </p:txBody>
      </p:sp>
      <p:sp>
        <p:nvSpPr>
          <p:cNvPr id="12328" name="Line 79"/>
          <p:cNvSpPr>
            <a:spLocks noChangeShapeType="1"/>
          </p:cNvSpPr>
          <p:nvPr/>
        </p:nvSpPr>
        <p:spPr bwMode="auto">
          <a:xfrm>
            <a:off x="2195513" y="465296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pic>
        <p:nvPicPr>
          <p:cNvPr id="41" name="Рисунок 40" descr="Логотип-КЦ-Инициатив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1783" t="10920" r="6293" b="19361"/>
          <a:stretch>
            <a:fillRect/>
          </a:stretch>
        </p:blipFill>
        <p:spPr bwMode="auto">
          <a:xfrm>
            <a:off x="179512" y="548680"/>
            <a:ext cx="8701690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Логотип-КЦ-Инициатив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2309" t="11667" r="6292" b="12188"/>
          <a:stretch>
            <a:fillRect/>
          </a:stretch>
        </p:blipFill>
        <p:spPr bwMode="auto">
          <a:xfrm>
            <a:off x="323528" y="692696"/>
            <a:ext cx="8424936" cy="5688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Логотип-КЦ-Инициатив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5536" y="3068960"/>
            <a:ext cx="8424936" cy="31683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323528" y="1124744"/>
            <a:ext cx="8497068" cy="179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900" b="0" dirty="0">
                <a:solidFill>
                  <a:schemeClr val="tx2"/>
                </a:solidFill>
                <a:latin typeface="Arial" charset="0"/>
              </a:rPr>
              <a:t>Министерство экономического развития Российской Федерации</a:t>
            </a:r>
          </a:p>
          <a:p>
            <a:pPr algn="ctr">
              <a:lnSpc>
                <a:spcPct val="150000"/>
              </a:lnSpc>
            </a:pPr>
            <a:r>
              <a:rPr lang="ru-RU" sz="1900" b="0" dirty="0">
                <a:solidFill>
                  <a:srgbClr val="232127"/>
                </a:solidFill>
                <a:latin typeface="Arial" charset="0"/>
              </a:rPr>
              <a:t>с мая 2011 года наделено полномочиями по выработке государственной политики и нормативно-правовому регулированию в сфере поддержки социально ориентированных некоммерческих организаций</a:t>
            </a:r>
          </a:p>
        </p:txBody>
      </p:sp>
      <p:sp>
        <p:nvSpPr>
          <p:cNvPr id="4103" name="Прямоугольник 6"/>
          <p:cNvSpPr>
            <a:spLocks noChangeArrowheads="1"/>
          </p:cNvSpPr>
          <p:nvPr/>
        </p:nvSpPr>
        <p:spPr bwMode="auto">
          <a:xfrm>
            <a:off x="827584" y="2996952"/>
            <a:ext cx="784887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0" dirty="0">
              <a:solidFill>
                <a:srgbClr val="232127"/>
              </a:solidFill>
              <a:latin typeface="Arial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0" dirty="0">
                <a:solidFill>
                  <a:srgbClr val="232127"/>
                </a:solidFill>
                <a:latin typeface="Arial" charset="0"/>
              </a:rPr>
              <a:t> вопросы поддержки носят межведомственный характер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0" dirty="0" smtClean="0">
                <a:solidFill>
                  <a:srgbClr val="232127"/>
                </a:solidFill>
                <a:latin typeface="Arial" charset="0"/>
              </a:rPr>
              <a:t> </a:t>
            </a:r>
            <a:r>
              <a:rPr lang="ru-RU" sz="2000" b="0" dirty="0">
                <a:solidFill>
                  <a:srgbClr val="232127"/>
                </a:solidFill>
                <a:latin typeface="Arial" charset="0"/>
              </a:rPr>
              <a:t>необходимость системного подхода к развитию некоммерческого сектора экономики и формированию инфраструктуры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ru-RU" sz="2000" b="0" dirty="0" smtClean="0">
                <a:solidFill>
                  <a:srgbClr val="232127"/>
                </a:solidFill>
                <a:latin typeface="Arial" charset="0"/>
              </a:rPr>
              <a:t> </a:t>
            </a:r>
            <a:r>
              <a:rPr lang="ru-RU" sz="2000" b="0" dirty="0">
                <a:solidFill>
                  <a:srgbClr val="232127"/>
                </a:solidFill>
                <a:latin typeface="Arial" charset="0"/>
              </a:rPr>
              <a:t>потребность в развитии конкуренции в сфере оказания социальных услуг населению</a:t>
            </a:r>
          </a:p>
        </p:txBody>
      </p:sp>
      <p:pic>
        <p:nvPicPr>
          <p:cNvPr id="7" name="Рисунок 6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3880" y="6066940"/>
            <a:ext cx="880120" cy="79106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99592" y="332656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Постановление Правительства Российской Федерации</a:t>
            </a:r>
          </a:p>
          <a:p>
            <a:pPr algn="ctr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от 16 апреля 2011 г. № 276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179388" y="765175"/>
            <a:ext cx="8713787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charset="0"/>
              <a:buChar char="•"/>
            </a:pPr>
            <a:r>
              <a:rPr lang="ru-RU" sz="2000" b="0">
                <a:solidFill>
                  <a:srgbClr val="232127"/>
                </a:solidFill>
                <a:latin typeface="Arial" charset="0"/>
              </a:rPr>
              <a:t> дальнейшее формирование инфраструктуры и условий для развития некоммерческого сектора экономики, в том числе проведение конкурсного отбора социально ориентированных некоммерческих организаций для предоставления субсидий из федерального бюджета</a:t>
            </a:r>
          </a:p>
          <a:p>
            <a:pPr>
              <a:lnSpc>
                <a:spcPct val="140000"/>
              </a:lnSpc>
            </a:pPr>
            <a:endParaRPr lang="ru-RU" sz="1000" b="0">
              <a:solidFill>
                <a:srgbClr val="232127"/>
              </a:solidFill>
              <a:latin typeface="Arial" charset="0"/>
            </a:endParaRPr>
          </a:p>
          <a:p>
            <a:pPr>
              <a:lnSpc>
                <a:spcPct val="140000"/>
              </a:lnSpc>
              <a:buFont typeface="Arial" charset="0"/>
              <a:buChar char="•"/>
            </a:pPr>
            <a:r>
              <a:rPr lang="ru-RU" sz="2000" b="0">
                <a:solidFill>
                  <a:srgbClr val="232127"/>
                </a:solidFill>
                <a:latin typeface="Arial" charset="0"/>
              </a:rPr>
              <a:t> повышение квалификации работников социально ориентированных некоммерческих организаций, а также государственных</a:t>
            </a:r>
          </a:p>
          <a:p>
            <a:pPr>
              <a:lnSpc>
                <a:spcPct val="140000"/>
              </a:lnSpc>
            </a:pPr>
            <a:r>
              <a:rPr lang="ru-RU" sz="2000" b="0">
                <a:solidFill>
                  <a:srgbClr val="232127"/>
                </a:solidFill>
                <a:latin typeface="Arial" charset="0"/>
              </a:rPr>
              <a:t>и муниципальных служащих по вопросам поддержки таких организаций</a:t>
            </a:r>
          </a:p>
          <a:p>
            <a:pPr>
              <a:lnSpc>
                <a:spcPct val="140000"/>
              </a:lnSpc>
            </a:pPr>
            <a:endParaRPr lang="ru-RU" sz="1000" b="0">
              <a:solidFill>
                <a:srgbClr val="232127"/>
              </a:solidFill>
              <a:latin typeface="Arial" charset="0"/>
            </a:endParaRPr>
          </a:p>
          <a:p>
            <a:pPr>
              <a:lnSpc>
                <a:spcPct val="140000"/>
              </a:lnSpc>
              <a:buFont typeface="Arial" charset="0"/>
              <a:buChar char="•"/>
            </a:pPr>
            <a:r>
              <a:rPr lang="ru-RU" sz="2000" b="0">
                <a:solidFill>
                  <a:srgbClr val="232127"/>
                </a:solidFill>
                <a:latin typeface="Arial" charset="0"/>
              </a:rPr>
              <a:t> мониторинг и анализ показателей деятельности социально ориентированных некоммерческих организаций</a:t>
            </a:r>
          </a:p>
          <a:p>
            <a:pPr>
              <a:lnSpc>
                <a:spcPct val="140000"/>
              </a:lnSpc>
            </a:pPr>
            <a:endParaRPr lang="ru-RU" sz="1000" b="0">
              <a:solidFill>
                <a:srgbClr val="232127"/>
              </a:solidFill>
              <a:latin typeface="Arial" charset="0"/>
            </a:endParaRPr>
          </a:p>
          <a:p>
            <a:pPr>
              <a:lnSpc>
                <a:spcPct val="140000"/>
              </a:lnSpc>
              <a:buFont typeface="Arial" charset="0"/>
              <a:buChar char="•"/>
            </a:pPr>
            <a:r>
              <a:rPr lang="ru-RU" sz="2000" b="0">
                <a:solidFill>
                  <a:srgbClr val="232127"/>
                </a:solidFill>
                <a:latin typeface="Arial" charset="0"/>
              </a:rPr>
              <a:t> формирование единой информационной системы в целях реализации государственной политики в области поддержки социально ориентированных некоммерческих организаций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88640"/>
            <a:ext cx="842493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Перспективы: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99792" y="476672"/>
            <a:ext cx="4392488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Виды муниципальных услуг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96136" y="1484784"/>
            <a:ext cx="313184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Общественные по представлению, частные по потреблению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63888" y="1484784"/>
            <a:ext cx="216024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Общественные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1484784"/>
            <a:ext cx="1944216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Частные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47664" y="2996952"/>
            <a:ext cx="1944216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Возможности оценки потребителем объема и качества услуг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63888" y="2996952"/>
            <a:ext cx="2160240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Сложность оценки потребителем объема и качества услуг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96136" y="2996952"/>
            <a:ext cx="3131840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Высокая социальная значимость, возможность оценки потребителем объема и качества услуги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6136" y="4725144"/>
            <a:ext cx="3131840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Смешанный: потребители услуг и бюджет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63888" y="4725144"/>
            <a:ext cx="2160240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Из бюджета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47664" y="4725144"/>
            <a:ext cx="1944216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Потребителем услуги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1772816"/>
            <a:ext cx="115212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Вид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0" y="3429000"/>
            <a:ext cx="1475656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Свойства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4941168"/>
            <a:ext cx="115212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Способ оплаты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>
            <a:endCxn id="5" idx="0"/>
          </p:cNvCxnSpPr>
          <p:nvPr/>
        </p:nvCxnSpPr>
        <p:spPr>
          <a:xfrm flipH="1">
            <a:off x="2519772" y="1124744"/>
            <a:ext cx="756084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27784" y="2708920"/>
            <a:ext cx="0" cy="2880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3" idx="0"/>
          </p:cNvCxnSpPr>
          <p:nvPr/>
        </p:nvCxnSpPr>
        <p:spPr>
          <a:xfrm>
            <a:off x="6588224" y="1124744"/>
            <a:ext cx="773832" cy="3600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716016" y="1124744"/>
            <a:ext cx="0" cy="4320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4008" y="4509120"/>
            <a:ext cx="0" cy="2880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555776" y="4509120"/>
            <a:ext cx="0" cy="2880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308304" y="2708920"/>
            <a:ext cx="0" cy="2880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572000" y="2708920"/>
            <a:ext cx="0" cy="2880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452320" y="4509120"/>
            <a:ext cx="0" cy="2880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2" name="Рисунок 41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55576" y="836712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Определяет стандарт который разработан в соответствии с положениями федеральных законов и постановления Правительства Российской Федерации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 и критерии, которые его характеризуют, рассмотрены в настоящем стандарте применительно к объему и формам предоставления услуг, определенным в ГОСТ Р 52143.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326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63691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Основными факторами, влияющими на качество социальных услуг, предоставляемых населению учреждениями, являются: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и состояние документов, в соответствии с которыми функционирует учреждение (далее - документы);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условия размещения учреждения;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укомплектованность учреждения специалистами и их квалификация;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специальное и табельное техническое оснащение учреждения (оборудование, приборы, аппаратура и т.д.);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состояние информации об учреждении, порядке и правилах предоставления услуг клиентам социальной службы (далее - клиенты);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наличие собственной и внешней систем (служб) контроля за деятельностью учреждения.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 . Документы, в соответствии с которыми функционирует учреждение</a:t>
            </a:r>
          </a:p>
          <a:p>
            <a:endParaRPr lang="ru-RU" sz="2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 состав документов должны входить:</a:t>
            </a:r>
          </a:p>
          <a:p>
            <a:endParaRPr lang="ru-RU" sz="2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положение (устав) об учреждении;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руководства, правила, инструкции, методики работы с клиентами и собственной деятельности;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эксплуатационные документы на оборудование, приборы и аппаратуру;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государственные стандарты социального обслуживания населения.</a:t>
            </a:r>
          </a:p>
          <a:p>
            <a:endParaRPr lang="ru-RU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2. Условия размещения учреждения</a:t>
            </a:r>
          </a:p>
          <a:p>
            <a:pPr algn="ctr"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размещены в специально предназначенном здании (зданиях) или помещениях, доступных для инвалидов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обеспечены всеми средствами коммунально-бытового обслуживания и оснащены телефонной связью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отвечать требованиям санитарно-гигиенических норм и правил, правил пожарной безопасности, безопасности труда и быть защищены от воздействия факторов, отрицательно влияющих на качество предоставляемых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площадь, занимаемая учреждением, должна обеспечивать размещение персонала, клиентов и предоставление им услуг в соответствии с нормами, утвержденными в установленном порядке.</a:t>
            </a:r>
          </a:p>
          <a:p>
            <a:pPr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Качество социальных услуг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3.Специальное и табельное техническое оснащение учреждения</a:t>
            </a:r>
          </a:p>
          <a:p>
            <a:pPr algn="ctr"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оснащено специальным и табельным оборудованием, аппаратурой и приборами, отвечающими требованиям стандартов, технических условий, других нормативных документов и обеспечивающими надлежащее качество предоставляемых услуг соответствующих видов.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использовать строго по назначению в соответствии с эксплуатационными документами, содержать в технически исправном состоянии, которое следует систематически проверять.</a:t>
            </a:r>
          </a:p>
          <a:p>
            <a:pPr>
              <a:spcBef>
                <a:spcPts val="600"/>
              </a:spcBef>
            </a:pPr>
            <a:endParaRPr lang="ru-RU" sz="2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5" name="Рисунок 4" descr="Логотип-КЦ-Инициатив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5876415"/>
            <a:ext cx="880120" cy="7910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248</TotalTime>
  <Words>1501</Words>
  <Application>Microsoft Office PowerPoint</Application>
  <PresentationFormat>Экран (4:3)</PresentationFormat>
  <Paragraphs>205</Paragraphs>
  <Slides>24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«Государственный заказ к НКО»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Способы размещения заказа (путём проведения торгов)</vt:lpstr>
      <vt:lpstr>Способы размещения заказа (без проведения торгов)</vt:lpstr>
      <vt:lpstr>Виды торгов (конкурсов, аукционов) классификация</vt:lpstr>
      <vt:lpstr>Нормативно-правовая база государственных (муниципальных) закупок</vt:lpstr>
      <vt:lpstr>Субъекты процесса государственных (муниципальных) закупок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Smk2</dc:creator>
  <cp:lastModifiedBy>Smk2</cp:lastModifiedBy>
  <cp:revision>31</cp:revision>
  <dcterms:created xsi:type="dcterms:W3CDTF">2012-11-14T08:25:05Z</dcterms:created>
  <dcterms:modified xsi:type="dcterms:W3CDTF">2012-12-05T04:53:03Z</dcterms:modified>
</cp:coreProperties>
</file>